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1" r:id="rId3"/>
    <p:sldId id="262" r:id="rId4"/>
    <p:sldId id="258" r:id="rId5"/>
    <p:sldId id="257" r:id="rId6"/>
  </p:sldIdLst>
  <p:sldSz cx="9144000" cy="6858000" type="screen4x3"/>
  <p:notesSz cx="6669088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594" y="-4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A3391-3055-4041-A9EE-445208ADE925}" type="datetimeFigureOut">
              <a:rPr lang="en-GB" smtClean="0"/>
              <a:pPr/>
              <a:t>21/02/2013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B5577-F15D-44C0-86AF-17ECF3CE89E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A3391-3055-4041-A9EE-445208ADE925}" type="datetimeFigureOut">
              <a:rPr lang="en-GB" smtClean="0"/>
              <a:pPr/>
              <a:t>21/02/2013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B5577-F15D-44C0-86AF-17ECF3CE89E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A3391-3055-4041-A9EE-445208ADE925}" type="datetimeFigureOut">
              <a:rPr lang="en-GB" smtClean="0"/>
              <a:pPr/>
              <a:t>21/02/2013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B5577-F15D-44C0-86AF-17ECF3CE89E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A3391-3055-4041-A9EE-445208ADE925}" type="datetimeFigureOut">
              <a:rPr lang="en-GB" smtClean="0"/>
              <a:pPr/>
              <a:t>21/02/2013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B5577-F15D-44C0-86AF-17ECF3CE89E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A3391-3055-4041-A9EE-445208ADE925}" type="datetimeFigureOut">
              <a:rPr lang="en-GB" smtClean="0"/>
              <a:pPr/>
              <a:t>21/02/2013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B5577-F15D-44C0-86AF-17ECF3CE89E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A3391-3055-4041-A9EE-445208ADE925}" type="datetimeFigureOut">
              <a:rPr lang="en-GB" smtClean="0"/>
              <a:pPr/>
              <a:t>21/02/2013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B5577-F15D-44C0-86AF-17ECF3CE89E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A3391-3055-4041-A9EE-445208ADE925}" type="datetimeFigureOut">
              <a:rPr lang="en-GB" smtClean="0"/>
              <a:pPr/>
              <a:t>21/02/2013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B5577-F15D-44C0-86AF-17ECF3CE89E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A3391-3055-4041-A9EE-445208ADE925}" type="datetimeFigureOut">
              <a:rPr lang="en-GB" smtClean="0"/>
              <a:pPr/>
              <a:t>21/02/2013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B5577-F15D-44C0-86AF-17ECF3CE89E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A3391-3055-4041-A9EE-445208ADE925}" type="datetimeFigureOut">
              <a:rPr lang="en-GB" smtClean="0"/>
              <a:pPr/>
              <a:t>21/02/2013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B5577-F15D-44C0-86AF-17ECF3CE89E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A3391-3055-4041-A9EE-445208ADE925}" type="datetimeFigureOut">
              <a:rPr lang="en-GB" smtClean="0"/>
              <a:pPr/>
              <a:t>21/02/2013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B5577-F15D-44C0-86AF-17ECF3CE89E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A3391-3055-4041-A9EE-445208ADE925}" type="datetimeFigureOut">
              <a:rPr lang="en-GB" smtClean="0"/>
              <a:pPr/>
              <a:t>21/02/2013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B5577-F15D-44C0-86AF-17ECF3CE89E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EA3391-3055-4041-A9EE-445208ADE925}" type="datetimeFigureOut">
              <a:rPr lang="en-GB" smtClean="0"/>
              <a:pPr/>
              <a:t>21/02/2013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EB5577-F15D-44C0-86AF-17ECF3CE89EE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2"/>
          <p:cNvSpPr txBox="1">
            <a:spLocks noChangeArrowheads="1"/>
          </p:cNvSpPr>
          <p:nvPr/>
        </p:nvSpPr>
        <p:spPr bwMode="auto">
          <a:xfrm>
            <a:off x="107504" y="116632"/>
            <a:ext cx="8856984" cy="360362"/>
          </a:xfrm>
          <a:prstGeom prst="rect">
            <a:avLst/>
          </a:prstGeom>
          <a:noFill/>
          <a:ln w="9525" algn="in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GB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Imprint MT Shadow" pitchFamily="82" charset="0"/>
              </a:rPr>
              <a:t>ESSAY PLAN     What was the most important cause of the Cold War?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134838" y="548680"/>
            <a:ext cx="8829650" cy="971550"/>
          </a:xfrm>
          <a:prstGeom prst="rect">
            <a:avLst/>
          </a:prstGeom>
          <a:noFill/>
          <a:ln w="9525" algn="in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GB" sz="12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Imprint MT Shadow" pitchFamily="82" charset="0"/>
              </a:rPr>
              <a:t>Introduction</a:t>
            </a:r>
            <a:r>
              <a:rPr kumimoji="0" lang="en-GB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Imprint MT Shadow" pitchFamily="82" charset="0"/>
              </a:rPr>
              <a:t> </a:t>
            </a:r>
            <a:r>
              <a:rPr kumimoji="0" lang="en-GB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rPr>
              <a:t>Keep it short!!! Introduce the essay in an interesting way. You </a:t>
            </a:r>
            <a:r>
              <a:rPr kumimoji="0" lang="en-GB" sz="12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rPr>
              <a:t>must</a:t>
            </a:r>
            <a:r>
              <a:rPr kumimoji="0" lang="en-GB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rPr>
              <a:t> outline what factors you are going to look at ‘This essay will examine...’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107504" y="1628800"/>
            <a:ext cx="8829650" cy="2880320"/>
          </a:xfrm>
          <a:prstGeom prst="rect">
            <a:avLst/>
          </a:prstGeom>
          <a:noFill/>
          <a:ln w="9525" algn="in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GB" sz="12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Imprint MT Shadow" pitchFamily="82" charset="0"/>
              </a:rPr>
              <a:t>Paragraph 1:</a:t>
            </a:r>
            <a:r>
              <a:rPr kumimoji="0" lang="en-GB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rPr>
              <a:t> Point (what you are arguing in this paragraph) ‘Firstly, I will examine...’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GB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rPr>
              <a:t>Evidence (to back up your point)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GB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rPr>
              <a:t> 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GB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rPr>
              <a:t> 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GB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rPr>
              <a:t>Explanation (link your evidence back to the question) ‘The evidence would suggest that...’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en-GB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en-GB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GB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rPr>
              <a:t>Evaluation (is your evidence reliable or useful?) ‘the source showing …. by …. Is most reliable/unreliable because ….’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GB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rPr>
              <a:t> 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GB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Imprint MT Shadow" pitchFamily="82" charset="0"/>
              </a:rPr>
              <a:t> 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107504" y="4581128"/>
            <a:ext cx="8856984" cy="2551112"/>
          </a:xfrm>
          <a:prstGeom prst="rect">
            <a:avLst/>
          </a:prstGeom>
          <a:noFill/>
          <a:ln w="9525" algn="in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GB" sz="12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Imprint MT Shadow" pitchFamily="82" charset="0"/>
              </a:rPr>
              <a:t>Paragraph 2:</a:t>
            </a:r>
            <a:r>
              <a:rPr kumimoji="0" lang="en-GB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Imprint MT Shadow" pitchFamily="82" charset="0"/>
              </a:rPr>
              <a:t> </a:t>
            </a:r>
            <a:r>
              <a:rPr kumimoji="0" lang="en-GB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rPr>
              <a:t>Point (what you are arguing in this paragraph) ‘Secondly, I will examine...’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GB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rPr>
              <a:t>Evidence (to back up your point)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GB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rPr>
              <a:t> 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GB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rPr>
              <a:t> 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GB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rPr>
              <a:t>Explanation (link your evidence back to the question) ‘The evidence would suggest that...’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en-GB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GB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Imprint MT Shadow" pitchFamily="82" charset="0"/>
              </a:rPr>
              <a:t> 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107504" y="-1275556"/>
            <a:ext cx="8856984" cy="2551112"/>
          </a:xfrm>
          <a:prstGeom prst="rect">
            <a:avLst/>
          </a:prstGeom>
          <a:noFill/>
          <a:ln w="9525" algn="in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GB" sz="10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Imprint MT Shadow" pitchFamily="82" charset="0"/>
              </a:rPr>
              <a:t>Paragraph 2:</a:t>
            </a:r>
            <a:r>
              <a:rPr kumimoji="0" lang="en-GB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Imprint MT Shadow" pitchFamily="82" charset="0"/>
              </a:rPr>
              <a:t> </a:t>
            </a:r>
            <a:r>
              <a:rPr kumimoji="0" lang="en-GB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rPr>
              <a:t>Point (what you are arguing in this paragraph) ‘Secondly, I will examine...’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GB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rPr>
              <a:t>Evidence (to back up your point)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GB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rPr>
              <a:t> 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GB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rPr>
              <a:t> 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en-GB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GB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rPr>
              <a:t>Evaluation (is your evidence reliable or useful?) ‘the source showing …. by …. Is most reliable/unreliable because ….’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en-GB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GB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Imprint MT Shadow" pitchFamily="82" charset="0"/>
              </a:rPr>
              <a:t> 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107504" y="1340768"/>
            <a:ext cx="8856984" cy="3321546"/>
          </a:xfrm>
          <a:prstGeom prst="rect">
            <a:avLst/>
          </a:prstGeom>
          <a:noFill/>
          <a:ln w="9525" algn="in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GB" sz="12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Imprint MT Shadow" pitchFamily="82" charset="0"/>
              </a:rPr>
              <a:t>Paragraph 3:</a:t>
            </a:r>
            <a:r>
              <a:rPr kumimoji="0" lang="en-GB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Imprint MT Shadow" pitchFamily="82" charset="0"/>
              </a:rPr>
              <a:t> </a:t>
            </a:r>
            <a:r>
              <a:rPr kumimoji="0" lang="en-GB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rPr>
              <a:t>Point (what you are arguing in this paragraph) ‘Thirdly, I will examine...’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GB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rPr>
              <a:t>Evidence (to back up your point)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GB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rPr>
              <a:t> 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en-GB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GB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rPr>
              <a:t> 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GB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rPr>
              <a:t>Explanation (link your evidence back to the question) ‘The evidence would suggest that...’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en-GB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en-GB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GB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rPr>
              <a:t>Evaluation (is your evidence reliable or useful?) ‘the source showing …. by …. Is most reliable/unreliable because ….’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en-GB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en-GB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GB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Imprint MT Shadow" pitchFamily="82" charset="0"/>
              </a:rPr>
              <a:t> 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079" name="Text Box 7"/>
          <p:cNvSpPr txBox="1">
            <a:spLocks noChangeArrowheads="1"/>
          </p:cNvSpPr>
          <p:nvPr/>
        </p:nvSpPr>
        <p:spPr bwMode="auto">
          <a:xfrm>
            <a:off x="107504" y="4797152"/>
            <a:ext cx="8856984" cy="1906960"/>
          </a:xfrm>
          <a:prstGeom prst="rect">
            <a:avLst/>
          </a:prstGeom>
          <a:noFill/>
          <a:ln w="9525" algn="in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GB" sz="12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Imprint MT Shadow" pitchFamily="82" charset="0"/>
              </a:rPr>
              <a:t>Conclusion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GB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rPr>
              <a:t>Summarise your essay and give you point of view to directly answer the question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GB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Imprint MT Shadow" pitchFamily="82" charset="0"/>
              </a:rPr>
              <a:t> 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rot="5400000">
            <a:off x="1532861" y="-156597"/>
            <a:ext cx="6192688" cy="71711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b="1" dirty="0" smtClean="0"/>
              <a:t>ESSAY CHECKLIST BEFORE SUBMISSION</a:t>
            </a:r>
          </a:p>
          <a:p>
            <a:endParaRPr lang="en-GB" sz="1200" b="1" dirty="0" smtClean="0"/>
          </a:p>
          <a:p>
            <a:r>
              <a:rPr lang="en-GB" sz="1200" b="1" dirty="0" smtClean="0"/>
              <a:t>Have you looked through and taken evidence from:</a:t>
            </a:r>
          </a:p>
          <a:p>
            <a:r>
              <a:rPr lang="en-GB" sz="1200" b="1" dirty="0" smtClean="0"/>
              <a:t>Your work booklet?					</a:t>
            </a:r>
            <a:r>
              <a:rPr lang="en-GB" sz="1200" dirty="0" smtClean="0">
                <a:sym typeface="Wingdings"/>
              </a:rPr>
              <a:t> </a:t>
            </a:r>
            <a:endParaRPr lang="en-GB" sz="1200" b="1" dirty="0" smtClean="0"/>
          </a:p>
          <a:p>
            <a:r>
              <a:rPr lang="en-GB" sz="1200" b="1" dirty="0" smtClean="0"/>
              <a:t>The bullet point notes?					</a:t>
            </a:r>
            <a:r>
              <a:rPr lang="en-GB" sz="1200" dirty="0" smtClean="0">
                <a:sym typeface="Wingdings"/>
              </a:rPr>
              <a:t> </a:t>
            </a:r>
            <a:endParaRPr lang="en-GB" sz="1200" b="1" dirty="0" smtClean="0"/>
          </a:p>
          <a:p>
            <a:r>
              <a:rPr lang="en-GB" sz="1200" b="1" dirty="0" smtClean="0"/>
              <a:t>The Wiki?						</a:t>
            </a:r>
            <a:r>
              <a:rPr lang="en-GB" sz="1200" dirty="0" smtClean="0">
                <a:sym typeface="Wingdings"/>
              </a:rPr>
              <a:t> </a:t>
            </a:r>
            <a:endParaRPr lang="en-GB" sz="1200" b="1" dirty="0" smtClean="0"/>
          </a:p>
          <a:p>
            <a:endParaRPr lang="en-GB" sz="1200" b="1" dirty="0"/>
          </a:p>
          <a:p>
            <a:r>
              <a:rPr lang="en-GB" sz="1200" b="1" dirty="0" smtClean="0"/>
              <a:t>How you had your essay read by anyone else to see if they can spot anything for you?</a:t>
            </a:r>
            <a:endParaRPr lang="en-GB" sz="1200" b="1" dirty="0"/>
          </a:p>
          <a:p>
            <a:r>
              <a:rPr lang="en-GB" sz="1200" b="1" dirty="0" smtClean="0"/>
              <a:t>Have you checked the following in your essay?</a:t>
            </a:r>
          </a:p>
          <a:p>
            <a:r>
              <a:rPr lang="en-GB" sz="1200" b="1" dirty="0" smtClean="0"/>
              <a:t>Knowledge						</a:t>
            </a:r>
          </a:p>
          <a:p>
            <a:r>
              <a:rPr lang="en-GB" sz="1200" dirty="0" smtClean="0"/>
              <a:t>Have you put each source and argument into context?			</a:t>
            </a:r>
            <a:r>
              <a:rPr lang="en-GB" sz="1200" dirty="0" smtClean="0">
                <a:sym typeface="Wingdings"/>
              </a:rPr>
              <a:t></a:t>
            </a:r>
            <a:endParaRPr lang="en-GB" sz="1200" dirty="0" smtClean="0"/>
          </a:p>
          <a:p>
            <a:r>
              <a:rPr lang="en-GB" sz="1200" dirty="0" smtClean="0"/>
              <a:t>Have you checked to see if you have spent too much time on contextual </a:t>
            </a:r>
          </a:p>
          <a:p>
            <a:r>
              <a:rPr lang="en-GB" sz="1200" dirty="0" smtClean="0"/>
              <a:t>knowledge before going back to the argument? 			</a:t>
            </a:r>
            <a:r>
              <a:rPr lang="en-GB" sz="1200" dirty="0" smtClean="0">
                <a:sym typeface="Wingdings"/>
              </a:rPr>
              <a:t></a:t>
            </a:r>
            <a:endParaRPr lang="en-GB" sz="1200" dirty="0" smtClean="0"/>
          </a:p>
          <a:p>
            <a:r>
              <a:rPr lang="en-GB" sz="1200" dirty="0" smtClean="0"/>
              <a:t>Have you covered the whole period of time?	</a:t>
            </a:r>
            <a:r>
              <a:rPr lang="en-GB" sz="1200" dirty="0" smtClean="0">
                <a:sym typeface="Wingdings"/>
              </a:rPr>
              <a:t> 		 </a:t>
            </a:r>
            <a:r>
              <a:rPr lang="en-GB" sz="1200" dirty="0" smtClean="0"/>
              <a:t>		</a:t>
            </a:r>
            <a:endParaRPr lang="en-GB" sz="1200" b="1" dirty="0"/>
          </a:p>
          <a:p>
            <a:r>
              <a:rPr lang="en-GB" sz="1200" b="1" dirty="0" smtClean="0"/>
              <a:t>Sources </a:t>
            </a:r>
            <a:endParaRPr lang="en-GB" sz="1200" dirty="0" smtClean="0"/>
          </a:p>
          <a:p>
            <a:r>
              <a:rPr lang="en-GB" sz="1200" dirty="0" smtClean="0"/>
              <a:t>Are all the sources relevant and linked to your argument?			</a:t>
            </a:r>
            <a:r>
              <a:rPr lang="en-GB" sz="1200" dirty="0" smtClean="0">
                <a:sym typeface="Wingdings"/>
              </a:rPr>
              <a:t> </a:t>
            </a:r>
            <a:endParaRPr lang="en-GB" sz="1200" dirty="0" smtClean="0"/>
          </a:p>
          <a:p>
            <a:r>
              <a:rPr lang="en-GB" sz="1200" dirty="0" smtClean="0"/>
              <a:t>Have you explained how/why different sources have their views? 		</a:t>
            </a:r>
            <a:r>
              <a:rPr lang="en-GB" sz="1200" dirty="0" smtClean="0">
                <a:sym typeface="Wingdings"/>
              </a:rPr>
              <a:t> </a:t>
            </a:r>
            <a:endParaRPr lang="en-GB" sz="1200" dirty="0" smtClean="0"/>
          </a:p>
          <a:p>
            <a:r>
              <a:rPr lang="en-GB" sz="1200" dirty="0" smtClean="0"/>
              <a:t>Have you evaluated a range of sources?				</a:t>
            </a:r>
            <a:r>
              <a:rPr lang="en-GB" sz="1200" dirty="0" smtClean="0">
                <a:sym typeface="Wingdings"/>
              </a:rPr>
              <a:t> </a:t>
            </a:r>
            <a:endParaRPr lang="en-GB" sz="1200" dirty="0" smtClean="0"/>
          </a:p>
          <a:p>
            <a:r>
              <a:rPr lang="en-GB" sz="1200" dirty="0" smtClean="0"/>
              <a:t>Have you explained properly? (No use of ‘bias’?)			</a:t>
            </a:r>
            <a:r>
              <a:rPr lang="en-GB" sz="1200" dirty="0" smtClean="0">
                <a:sym typeface="Wingdings"/>
              </a:rPr>
              <a:t> </a:t>
            </a:r>
            <a:endParaRPr lang="en-GB" sz="1200" dirty="0" smtClean="0"/>
          </a:p>
          <a:p>
            <a:endParaRPr lang="en-GB" sz="1200" b="1" dirty="0"/>
          </a:p>
          <a:p>
            <a:r>
              <a:rPr lang="en-GB" sz="1200" b="1" dirty="0" smtClean="0"/>
              <a:t>Conclusion</a:t>
            </a:r>
            <a:endParaRPr lang="en-GB" sz="1200" dirty="0" smtClean="0"/>
          </a:p>
          <a:p>
            <a:r>
              <a:rPr lang="en-GB" sz="1200" dirty="0" smtClean="0"/>
              <a:t>Have you continued to link your work to your argument?			</a:t>
            </a:r>
            <a:r>
              <a:rPr lang="en-GB" sz="1200" dirty="0" smtClean="0">
                <a:sym typeface="Wingdings"/>
              </a:rPr>
              <a:t> </a:t>
            </a:r>
            <a:endParaRPr lang="en-GB" sz="1200" dirty="0" smtClean="0"/>
          </a:p>
          <a:p>
            <a:r>
              <a:rPr lang="en-GB" sz="1200" dirty="0" smtClean="0"/>
              <a:t>Does your contextual knowledge and sources link to the argument?		</a:t>
            </a:r>
            <a:r>
              <a:rPr lang="en-GB" sz="1200" dirty="0" smtClean="0">
                <a:sym typeface="Wingdings"/>
              </a:rPr>
              <a:t> </a:t>
            </a:r>
            <a:endParaRPr lang="en-GB" sz="1200" dirty="0" smtClean="0"/>
          </a:p>
          <a:p>
            <a:r>
              <a:rPr lang="en-GB" sz="1200" dirty="0" smtClean="0"/>
              <a:t>Have you answered the question throughout your essay?			</a:t>
            </a:r>
            <a:r>
              <a:rPr lang="en-GB" sz="1200" dirty="0" smtClean="0">
                <a:sym typeface="Wingdings"/>
              </a:rPr>
              <a:t> </a:t>
            </a:r>
            <a:endParaRPr lang="en-GB" sz="1200" dirty="0" smtClean="0"/>
          </a:p>
          <a:p>
            <a:endParaRPr lang="en-GB" sz="1200" b="1" dirty="0"/>
          </a:p>
          <a:p>
            <a:r>
              <a:rPr lang="en-GB" sz="1200" b="1" dirty="0" smtClean="0"/>
              <a:t>Links	</a:t>
            </a:r>
            <a:endParaRPr lang="en-GB" sz="1200" dirty="0" smtClean="0"/>
          </a:p>
          <a:p>
            <a:r>
              <a:rPr lang="en-GB" sz="1200" dirty="0" smtClean="0"/>
              <a:t>Have you made comparison between types of sources? (content/origin/purpose)	</a:t>
            </a:r>
            <a:r>
              <a:rPr lang="en-GB" sz="1200" dirty="0" smtClean="0">
                <a:sym typeface="Wingdings"/>
              </a:rPr>
              <a:t> </a:t>
            </a:r>
            <a:endParaRPr lang="en-GB" sz="1200" dirty="0" smtClean="0"/>
          </a:p>
          <a:p>
            <a:r>
              <a:rPr lang="en-GB" sz="1200" dirty="0" smtClean="0"/>
              <a:t> Have you made links between sources based on contextual knowledge?		</a:t>
            </a:r>
            <a:r>
              <a:rPr lang="en-GB" sz="1200" dirty="0" smtClean="0">
                <a:sym typeface="Wingdings"/>
              </a:rPr>
              <a:t> </a:t>
            </a:r>
            <a:endParaRPr lang="en-GB" sz="1200" dirty="0" smtClean="0"/>
          </a:p>
          <a:p>
            <a:endParaRPr lang="en-GB" sz="1200" b="1" dirty="0"/>
          </a:p>
          <a:p>
            <a:r>
              <a:rPr lang="en-GB" sz="1200" b="1" dirty="0" smtClean="0"/>
              <a:t>Succinctness	</a:t>
            </a:r>
            <a:endParaRPr lang="en-GB" sz="1200" dirty="0" smtClean="0"/>
          </a:p>
          <a:p>
            <a:r>
              <a:rPr lang="en-GB" sz="1200" dirty="0" smtClean="0"/>
              <a:t>Have you removed any information that doesn’t support your argument? 		</a:t>
            </a:r>
            <a:r>
              <a:rPr lang="en-GB" sz="1200" dirty="0" smtClean="0">
                <a:sym typeface="Wingdings"/>
              </a:rPr>
              <a:t> </a:t>
            </a:r>
            <a:endParaRPr lang="en-GB" sz="1200" dirty="0" smtClean="0"/>
          </a:p>
          <a:p>
            <a:r>
              <a:rPr lang="en-GB" sz="1200" dirty="0" smtClean="0"/>
              <a:t>Have you made regular links to the question, avoiding narrative sections?		</a:t>
            </a:r>
            <a:r>
              <a:rPr lang="en-GB" sz="1200" dirty="0" smtClean="0">
                <a:sym typeface="Wingdings"/>
              </a:rPr>
              <a:t> </a:t>
            </a:r>
            <a:endParaRPr lang="en-GB" sz="1200" dirty="0" smtClean="0"/>
          </a:p>
          <a:p>
            <a:r>
              <a:rPr lang="en-GB" sz="1200" dirty="0" smtClean="0"/>
              <a:t>Are all sources relevant and linked to the argument fully?			</a:t>
            </a:r>
            <a:r>
              <a:rPr lang="en-GB" sz="1200" dirty="0" smtClean="0">
                <a:sym typeface="Wingdings"/>
              </a:rPr>
              <a:t> </a:t>
            </a:r>
          </a:p>
          <a:p>
            <a:endParaRPr lang="en-GB" sz="1200" dirty="0">
              <a:sym typeface="Wingdings"/>
            </a:endParaRPr>
          </a:p>
          <a:p>
            <a:r>
              <a:rPr lang="en-GB" sz="1200" dirty="0" smtClean="0">
                <a:sym typeface="Wingdings"/>
              </a:rPr>
              <a:t>Finally, have you filled in the Self Assessment sheet with a pen and highlighter? (excluding the last question “</a:t>
            </a:r>
            <a:r>
              <a:rPr lang="en-GB" sz="1200" i="1" dirty="0" smtClean="0">
                <a:latin typeface="Calibri" pitchFamily="34" charset="0"/>
              </a:rPr>
              <a:t>How similar are my views to those of my teacher?</a:t>
            </a:r>
            <a:r>
              <a:rPr lang="en-GB" sz="1200" dirty="0" smtClean="0">
                <a:sym typeface="Wingdings"/>
              </a:rPr>
              <a:t>”)</a:t>
            </a:r>
            <a:endParaRPr lang="en-GB" sz="12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107950" y="764704"/>
            <a:ext cx="4465638" cy="309634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GB" sz="1400" dirty="0" smtClean="0">
                <a:latin typeface="Calibri" pitchFamily="34" charset="0"/>
              </a:rPr>
              <a:t>SELF ASSESSMENT</a:t>
            </a:r>
            <a:endParaRPr lang="en-GB" sz="1400" dirty="0">
              <a:latin typeface="Calibri" pitchFamily="34" charset="0"/>
            </a:endParaRPr>
          </a:p>
          <a:p>
            <a:r>
              <a:rPr lang="en-GB" sz="1400" dirty="0" smtClean="0">
                <a:latin typeface="Calibri" pitchFamily="34" charset="0"/>
              </a:rPr>
              <a:t>What do I think my strengths are?</a:t>
            </a:r>
            <a:endParaRPr lang="en-GB" sz="1400" dirty="0">
              <a:latin typeface="Calibri" pitchFamily="34" charset="0"/>
            </a:endParaRPr>
          </a:p>
          <a:p>
            <a:endParaRPr lang="en-GB" sz="1400" dirty="0">
              <a:latin typeface="Calibri" pitchFamily="34" charset="0"/>
            </a:endParaRPr>
          </a:p>
          <a:p>
            <a:endParaRPr lang="en-GB" sz="1400" dirty="0" smtClean="0">
              <a:latin typeface="Calibri" pitchFamily="34" charset="0"/>
            </a:endParaRPr>
          </a:p>
          <a:p>
            <a:r>
              <a:rPr lang="en-GB" sz="1400" dirty="0" smtClean="0">
                <a:latin typeface="Calibri" pitchFamily="34" charset="0"/>
              </a:rPr>
              <a:t>What do I believe I need to improve on?</a:t>
            </a:r>
          </a:p>
          <a:p>
            <a:endParaRPr lang="en-GB" sz="1400" dirty="0" smtClean="0">
              <a:latin typeface="Calibri" pitchFamily="34" charset="0"/>
            </a:endParaRPr>
          </a:p>
          <a:p>
            <a:endParaRPr lang="en-GB" sz="1400" dirty="0" smtClean="0">
              <a:latin typeface="Calibri" pitchFamily="34" charset="0"/>
            </a:endParaRPr>
          </a:p>
          <a:p>
            <a:endParaRPr lang="en-GB" sz="1400" dirty="0">
              <a:latin typeface="Calibri" pitchFamily="34" charset="0"/>
            </a:endParaRPr>
          </a:p>
          <a:p>
            <a:r>
              <a:rPr lang="en-GB" sz="1400" dirty="0" smtClean="0">
                <a:latin typeface="Calibri" pitchFamily="34" charset="0"/>
              </a:rPr>
              <a:t>Ways in which I will improve my essays</a:t>
            </a:r>
            <a:endParaRPr lang="en-GB" sz="1400" dirty="0">
              <a:latin typeface="Calibri" pitchFamily="34" charset="0"/>
            </a:endParaRPr>
          </a:p>
          <a:p>
            <a:endParaRPr lang="en-GB" sz="1400" dirty="0">
              <a:latin typeface="Calibri" pitchFamily="34" charset="0"/>
            </a:endParaRPr>
          </a:p>
          <a:p>
            <a:endParaRPr lang="en-GB" sz="1400" dirty="0" smtClean="0">
              <a:latin typeface="Calibri" pitchFamily="34" charset="0"/>
            </a:endParaRPr>
          </a:p>
          <a:p>
            <a:endParaRPr lang="en-GB" sz="1400" dirty="0" smtClean="0">
              <a:latin typeface="Calibri" pitchFamily="34" charset="0"/>
            </a:endParaRPr>
          </a:p>
          <a:p>
            <a:r>
              <a:rPr lang="en-GB" sz="1400" dirty="0" smtClean="0">
                <a:latin typeface="Calibri" pitchFamily="34" charset="0"/>
              </a:rPr>
              <a:t>How similar are my views to those of my teacher?</a:t>
            </a:r>
          </a:p>
          <a:p>
            <a:endParaRPr lang="en-GB" sz="1400" dirty="0" smtClean="0">
              <a:latin typeface="Calibri" pitchFamily="34" charset="0"/>
            </a:endParaRPr>
          </a:p>
        </p:txBody>
      </p:sp>
      <p:graphicFrame>
        <p:nvGraphicFramePr>
          <p:cNvPr id="3254" name="Group 182"/>
          <p:cNvGraphicFramePr>
            <a:graphicFrameLocks noGrp="1"/>
          </p:cNvGraphicFramePr>
          <p:nvPr/>
        </p:nvGraphicFramePr>
        <p:xfrm>
          <a:off x="107950" y="4076700"/>
          <a:ext cx="8928100" cy="2621280"/>
        </p:xfrm>
        <a:graphic>
          <a:graphicData uri="http://schemas.openxmlformats.org/drawingml/2006/table">
            <a:tbl>
              <a:tblPr/>
              <a:tblGrid>
                <a:gridCol w="503238"/>
                <a:gridCol w="792162"/>
                <a:gridCol w="865188"/>
                <a:gridCol w="1798637"/>
                <a:gridCol w="1657350"/>
                <a:gridCol w="2232025"/>
                <a:gridCol w="1079500"/>
              </a:tblGrid>
              <a:tr h="1730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CONTEXTUAL KNOWLEDGE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DEPLOYMENT OF INFORMATION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KEY FEATURES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SOURCES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REPRESENTATION / INTERPRETATION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WELL WRITTEN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1730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BAND 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E-F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Little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Limited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Few, reasons, results or changes with few comparisons or links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Some information from source(s)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Surface features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Little or unfocused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46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BAND 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D-E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Some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Some relevant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Some reasons, results or changes Identified and described, some structure, conclusions unsupported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Face value detail from source(s)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Superficial with some description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Lacks precision or succinctness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30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BAND 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B-C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Selected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Much relevant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Some understanding of reasons, results, changes, some conclusions though not substantiated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Explicit use of sources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Some evaluation of at least two sources. Either representation or interpretation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Some precision or succinctness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30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BAND 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A-B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Relevant and accurate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Generally well organised , much relevant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Reasonable understanding of significant features, interrelationships - reasoned and supported conclusions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Range of sources used to support arguments and conclusions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Satisfactory understanding with inferences made of some differences and similarities shown with reasons for why the interpretations differ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Precision or succinctness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30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BAND 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A*-A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Range of relevant and accurate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Effectively supporting answer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Good range of key features, broad context of inter relationships well reasoned and supported conclusions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Effective and rigorous evaluation of broad range of sources in context used to support conclusions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High level of inference, purpose, audience, context, medium and access to info recognised (NOP)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Precision and succinctness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137" name="Text Box 65"/>
          <p:cNvSpPr txBox="1">
            <a:spLocks noChangeArrowheads="1"/>
          </p:cNvSpPr>
          <p:nvPr/>
        </p:nvSpPr>
        <p:spPr bwMode="auto">
          <a:xfrm>
            <a:off x="107950" y="159604"/>
            <a:ext cx="8856663" cy="49244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400" b="1" u="sng" dirty="0">
                <a:latin typeface="Calibri" pitchFamily="34" charset="0"/>
              </a:rPr>
              <a:t>THE HIGHFIELD SCHOOL</a:t>
            </a:r>
            <a:r>
              <a:rPr lang="en-GB" sz="1400" b="1" dirty="0">
                <a:latin typeface="Calibri" pitchFamily="34" charset="0"/>
              </a:rPr>
              <a:t>	</a:t>
            </a:r>
            <a:r>
              <a:rPr lang="en-GB" sz="1400" b="1" dirty="0" smtClean="0">
                <a:latin typeface="Calibri" pitchFamily="34" charset="0"/>
              </a:rPr>
              <a:t>            </a:t>
            </a:r>
            <a:r>
              <a:rPr lang="en-GB" sz="1400" b="1" u="sng" dirty="0" smtClean="0">
                <a:latin typeface="Calibri" pitchFamily="34" charset="0"/>
              </a:rPr>
              <a:t>GCSE </a:t>
            </a:r>
            <a:r>
              <a:rPr lang="en-GB" sz="1400" b="1" u="sng" dirty="0">
                <a:latin typeface="Calibri" pitchFamily="34" charset="0"/>
              </a:rPr>
              <a:t>MODERN WORLD HISTORY – CONTROLLED </a:t>
            </a:r>
            <a:r>
              <a:rPr lang="en-GB" sz="1400" b="1" u="sng" dirty="0" smtClean="0">
                <a:latin typeface="Calibri" pitchFamily="34" charset="0"/>
              </a:rPr>
              <a:t>ASSESSMENT PRACTICE QUESTION</a:t>
            </a:r>
            <a:endParaRPr lang="en-GB" sz="1400" b="1" u="sng" dirty="0">
              <a:latin typeface="Calibri" pitchFamily="34" charset="0"/>
            </a:endParaRPr>
          </a:p>
          <a:p>
            <a:pPr algn="ctr"/>
            <a:r>
              <a:rPr lang="en-GB" sz="1200" i="1" dirty="0" smtClean="0"/>
              <a:t>What was the most important cause of the Cold War?</a:t>
            </a:r>
            <a:r>
              <a:rPr lang="en-GB" sz="1100" i="1" dirty="0" smtClean="0"/>
              <a:t> </a:t>
            </a:r>
          </a:p>
        </p:txBody>
      </p:sp>
      <p:grpSp>
        <p:nvGrpSpPr>
          <p:cNvPr id="2" name="Group 66"/>
          <p:cNvGrpSpPr>
            <a:grpSpLocks/>
          </p:cNvGrpSpPr>
          <p:nvPr/>
        </p:nvGrpSpPr>
        <p:grpSpPr bwMode="auto">
          <a:xfrm>
            <a:off x="5580063" y="1342132"/>
            <a:ext cx="2520950" cy="2159000"/>
            <a:chOff x="3379" y="709"/>
            <a:chExt cx="1950" cy="1632"/>
          </a:xfrm>
        </p:grpSpPr>
        <p:sp>
          <p:nvSpPr>
            <p:cNvPr id="3139" name="AutoShape 67"/>
            <p:cNvSpPr>
              <a:spLocks noChangeArrowheads="1"/>
            </p:cNvSpPr>
            <p:nvPr/>
          </p:nvSpPr>
          <p:spPr bwMode="auto">
            <a:xfrm>
              <a:off x="3379" y="709"/>
              <a:ext cx="1950" cy="1632"/>
            </a:xfrm>
            <a:prstGeom prst="hexagon">
              <a:avLst>
                <a:gd name="adj" fmla="val 29871"/>
                <a:gd name="vf" fmla="val 115470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3140" name="AutoShape 68"/>
            <p:cNvSpPr>
              <a:spLocks noChangeArrowheads="1"/>
            </p:cNvSpPr>
            <p:nvPr/>
          </p:nvSpPr>
          <p:spPr bwMode="auto">
            <a:xfrm>
              <a:off x="3570" y="861"/>
              <a:ext cx="1568" cy="1328"/>
            </a:xfrm>
            <a:prstGeom prst="hexagon">
              <a:avLst>
                <a:gd name="adj" fmla="val 29518"/>
                <a:gd name="vf" fmla="val 115470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3141" name="Line 69"/>
            <p:cNvSpPr>
              <a:spLocks noChangeShapeType="1"/>
            </p:cNvSpPr>
            <p:nvPr/>
          </p:nvSpPr>
          <p:spPr bwMode="auto">
            <a:xfrm flipV="1">
              <a:off x="3876" y="709"/>
              <a:ext cx="956" cy="16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GB"/>
            </a:p>
          </p:txBody>
        </p:sp>
        <p:sp>
          <p:nvSpPr>
            <p:cNvPr id="3142" name="Line 70"/>
            <p:cNvSpPr>
              <a:spLocks noChangeShapeType="1"/>
            </p:cNvSpPr>
            <p:nvPr/>
          </p:nvSpPr>
          <p:spPr bwMode="auto">
            <a:xfrm flipH="1" flipV="1">
              <a:off x="3876" y="709"/>
              <a:ext cx="956" cy="16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GB"/>
            </a:p>
          </p:txBody>
        </p:sp>
        <p:sp>
          <p:nvSpPr>
            <p:cNvPr id="3143" name="Line 71"/>
            <p:cNvSpPr>
              <a:spLocks noChangeShapeType="1"/>
            </p:cNvSpPr>
            <p:nvPr/>
          </p:nvSpPr>
          <p:spPr bwMode="auto">
            <a:xfrm>
              <a:off x="3379" y="1525"/>
              <a:ext cx="195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GB"/>
            </a:p>
          </p:txBody>
        </p:sp>
        <p:sp>
          <p:nvSpPr>
            <p:cNvPr id="3144" name="AutoShape 72"/>
            <p:cNvSpPr>
              <a:spLocks noChangeArrowheads="1"/>
            </p:cNvSpPr>
            <p:nvPr/>
          </p:nvSpPr>
          <p:spPr bwMode="auto">
            <a:xfrm>
              <a:off x="3761" y="1051"/>
              <a:ext cx="1185" cy="949"/>
            </a:xfrm>
            <a:prstGeom prst="hexagon">
              <a:avLst>
                <a:gd name="adj" fmla="val 31217"/>
                <a:gd name="vf" fmla="val 115470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3145" name="AutoShape 73"/>
            <p:cNvSpPr>
              <a:spLocks noChangeArrowheads="1"/>
            </p:cNvSpPr>
            <p:nvPr/>
          </p:nvSpPr>
          <p:spPr bwMode="auto">
            <a:xfrm>
              <a:off x="3952" y="1203"/>
              <a:ext cx="803" cy="644"/>
            </a:xfrm>
            <a:prstGeom prst="hexagon">
              <a:avLst>
                <a:gd name="adj" fmla="val 31172"/>
                <a:gd name="vf" fmla="val 115470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3146" name="AutoShape 74"/>
            <p:cNvSpPr>
              <a:spLocks noChangeArrowheads="1"/>
            </p:cNvSpPr>
            <p:nvPr/>
          </p:nvSpPr>
          <p:spPr bwMode="auto">
            <a:xfrm>
              <a:off x="4144" y="1355"/>
              <a:ext cx="420" cy="341"/>
            </a:xfrm>
            <a:prstGeom prst="hexagon">
              <a:avLst>
                <a:gd name="adj" fmla="val 30792"/>
                <a:gd name="vf" fmla="val 115470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</p:grpSp>
      <p:sp>
        <p:nvSpPr>
          <p:cNvPr id="3147" name="WordArt 75"/>
          <p:cNvSpPr>
            <a:spLocks noChangeArrowheads="1" noChangeShapeType="1" noTextEdit="1"/>
          </p:cNvSpPr>
          <p:nvPr/>
        </p:nvSpPr>
        <p:spPr bwMode="auto">
          <a:xfrm>
            <a:off x="6300788" y="908745"/>
            <a:ext cx="1079500" cy="3603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GB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C0C0"/>
                </a:solidFill>
                <a:latin typeface="Arial Narrow"/>
              </a:rPr>
              <a:t>Contextual</a:t>
            </a:r>
          </a:p>
          <a:p>
            <a:pPr algn="ctr"/>
            <a:r>
              <a:rPr lang="en-GB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C0C0"/>
                </a:solidFill>
                <a:latin typeface="Arial Narrow"/>
              </a:rPr>
              <a:t>Knowledge</a:t>
            </a:r>
          </a:p>
        </p:txBody>
      </p:sp>
      <p:sp>
        <p:nvSpPr>
          <p:cNvPr id="3148" name="WordArt 76"/>
          <p:cNvSpPr>
            <a:spLocks noChangeArrowheads="1" noChangeShapeType="1" noTextEdit="1"/>
          </p:cNvSpPr>
          <p:nvPr/>
        </p:nvSpPr>
        <p:spPr bwMode="auto">
          <a:xfrm rot="3564402">
            <a:off x="7489031" y="1520726"/>
            <a:ext cx="1008063" cy="358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GB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C0C0"/>
                </a:solidFill>
                <a:latin typeface="Arial Narrow"/>
              </a:rPr>
              <a:t>Deployment</a:t>
            </a:r>
          </a:p>
          <a:p>
            <a:pPr algn="ctr"/>
            <a:r>
              <a:rPr lang="en-GB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C0C0"/>
                </a:solidFill>
                <a:latin typeface="Arial Narrow"/>
              </a:rPr>
              <a:t> of information</a:t>
            </a:r>
          </a:p>
        </p:txBody>
      </p:sp>
      <p:sp>
        <p:nvSpPr>
          <p:cNvPr id="3149" name="WordArt 77"/>
          <p:cNvSpPr>
            <a:spLocks noChangeArrowheads="1" noChangeShapeType="1" noTextEdit="1"/>
          </p:cNvSpPr>
          <p:nvPr/>
        </p:nvSpPr>
        <p:spPr bwMode="auto">
          <a:xfrm rot="-3546069">
            <a:off x="7454106" y="2925664"/>
            <a:ext cx="935037" cy="215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GB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C0C0"/>
                </a:solidFill>
                <a:latin typeface="Arial Narrow"/>
              </a:rPr>
              <a:t>Key Features</a:t>
            </a:r>
          </a:p>
        </p:txBody>
      </p:sp>
      <p:sp>
        <p:nvSpPr>
          <p:cNvPr id="3150" name="WordArt 78"/>
          <p:cNvSpPr>
            <a:spLocks noChangeArrowheads="1" noChangeShapeType="1" noTextEdit="1"/>
          </p:cNvSpPr>
          <p:nvPr/>
        </p:nvSpPr>
        <p:spPr bwMode="auto">
          <a:xfrm>
            <a:off x="6443663" y="3572570"/>
            <a:ext cx="790575" cy="1444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GB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C0C0"/>
                </a:solidFill>
                <a:latin typeface="Arial Narrow"/>
              </a:rPr>
              <a:t>Sources</a:t>
            </a:r>
          </a:p>
        </p:txBody>
      </p:sp>
      <p:sp>
        <p:nvSpPr>
          <p:cNvPr id="3151" name="WordArt 79"/>
          <p:cNvSpPr>
            <a:spLocks noChangeArrowheads="1" noChangeShapeType="1" noTextEdit="1"/>
          </p:cNvSpPr>
          <p:nvPr/>
        </p:nvSpPr>
        <p:spPr bwMode="auto">
          <a:xfrm rot="3564402">
            <a:off x="5112544" y="2887563"/>
            <a:ext cx="1079500" cy="4333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GB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C0C0"/>
                </a:solidFill>
                <a:latin typeface="Arial Narrow"/>
              </a:rPr>
              <a:t>Representation</a:t>
            </a:r>
          </a:p>
          <a:p>
            <a:pPr algn="ctr"/>
            <a:r>
              <a:rPr lang="en-GB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C0C0"/>
                </a:solidFill>
                <a:latin typeface="Arial Narrow"/>
              </a:rPr>
              <a:t>Interpretation</a:t>
            </a:r>
          </a:p>
        </p:txBody>
      </p:sp>
      <p:sp>
        <p:nvSpPr>
          <p:cNvPr id="3152" name="WordArt 80"/>
          <p:cNvSpPr>
            <a:spLocks noChangeArrowheads="1" noChangeShapeType="1" noTextEdit="1"/>
          </p:cNvSpPr>
          <p:nvPr/>
        </p:nvSpPr>
        <p:spPr bwMode="auto">
          <a:xfrm rot="-3545337">
            <a:off x="5332413" y="1534219"/>
            <a:ext cx="704850" cy="352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GB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C0C0"/>
                </a:solidFill>
                <a:latin typeface="Arial Narrow"/>
              </a:rPr>
              <a:t>Well</a:t>
            </a:r>
          </a:p>
          <a:p>
            <a:pPr algn="ctr"/>
            <a:r>
              <a:rPr lang="en-GB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C0C0"/>
                </a:solidFill>
                <a:latin typeface="Arial Narrow"/>
              </a:rPr>
              <a:t>Written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107950" y="692696"/>
            <a:ext cx="4752082" cy="316835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GB" sz="1400" dirty="0" smtClean="0">
                <a:latin typeface="Calibri" pitchFamily="34" charset="0"/>
              </a:rPr>
              <a:t>MEDAL</a:t>
            </a:r>
          </a:p>
          <a:p>
            <a:endParaRPr lang="en-GB" sz="1400" dirty="0">
              <a:latin typeface="Calibri" pitchFamily="34" charset="0"/>
            </a:endParaRPr>
          </a:p>
          <a:p>
            <a:endParaRPr lang="en-GB" sz="1400" dirty="0">
              <a:latin typeface="Calibri" pitchFamily="34" charset="0"/>
            </a:endParaRPr>
          </a:p>
          <a:p>
            <a:r>
              <a:rPr lang="en-GB" sz="1400" dirty="0" smtClean="0">
                <a:latin typeface="Calibri" pitchFamily="34" charset="0"/>
              </a:rPr>
              <a:t>MISSION</a:t>
            </a:r>
            <a:endParaRPr lang="en-GB" sz="1400" dirty="0">
              <a:latin typeface="Calibri" pitchFamily="34" charset="0"/>
            </a:endParaRPr>
          </a:p>
          <a:p>
            <a:endParaRPr lang="en-GB" sz="1400" dirty="0">
              <a:latin typeface="Calibri" pitchFamily="34" charset="0"/>
            </a:endParaRPr>
          </a:p>
          <a:p>
            <a:endParaRPr lang="en-GB" sz="1400" dirty="0" smtClean="0">
              <a:latin typeface="Calibri" pitchFamily="34" charset="0"/>
            </a:endParaRPr>
          </a:p>
          <a:p>
            <a:endParaRPr lang="en-GB" sz="1400" dirty="0" smtClean="0">
              <a:latin typeface="Calibri" pitchFamily="34" charset="0"/>
            </a:endParaRPr>
          </a:p>
          <a:p>
            <a:endParaRPr lang="en-GB" sz="1400" dirty="0" smtClean="0">
              <a:latin typeface="Calibri" pitchFamily="34" charset="0"/>
            </a:endParaRPr>
          </a:p>
          <a:p>
            <a:r>
              <a:rPr lang="en-GB" sz="1400" dirty="0" smtClean="0">
                <a:latin typeface="Calibri" pitchFamily="34" charset="0"/>
              </a:rPr>
              <a:t>ACTION</a:t>
            </a:r>
          </a:p>
          <a:p>
            <a:endParaRPr lang="en-GB" sz="1400" dirty="0">
              <a:latin typeface="Calibri" pitchFamily="34" charset="0"/>
            </a:endParaRPr>
          </a:p>
          <a:p>
            <a:endParaRPr lang="en-GB" sz="1400" dirty="0" smtClean="0">
              <a:latin typeface="Calibri" pitchFamily="34" charset="0"/>
            </a:endParaRPr>
          </a:p>
          <a:p>
            <a:endParaRPr lang="en-GB" sz="1400" dirty="0">
              <a:latin typeface="Calibri" pitchFamily="34" charset="0"/>
            </a:endParaRPr>
          </a:p>
          <a:p>
            <a:endParaRPr lang="en-GB" sz="1400" dirty="0">
              <a:latin typeface="Calibri" pitchFamily="34" charset="0"/>
            </a:endParaRPr>
          </a:p>
          <a:p>
            <a:r>
              <a:rPr lang="en-GB" sz="1400" dirty="0" smtClean="0">
                <a:latin typeface="Calibri" pitchFamily="34" charset="0"/>
              </a:rPr>
              <a:t>GRADE</a:t>
            </a:r>
            <a:endParaRPr lang="en-GB" sz="1400" dirty="0">
              <a:latin typeface="Calibri" pitchFamily="34" charset="0"/>
            </a:endParaRPr>
          </a:p>
        </p:txBody>
      </p:sp>
      <p:graphicFrame>
        <p:nvGraphicFramePr>
          <p:cNvPr id="3254" name="Group 182"/>
          <p:cNvGraphicFramePr>
            <a:graphicFrameLocks noGrp="1"/>
          </p:cNvGraphicFramePr>
          <p:nvPr/>
        </p:nvGraphicFramePr>
        <p:xfrm>
          <a:off x="107950" y="4076700"/>
          <a:ext cx="8928100" cy="2621280"/>
        </p:xfrm>
        <a:graphic>
          <a:graphicData uri="http://schemas.openxmlformats.org/drawingml/2006/table">
            <a:tbl>
              <a:tblPr/>
              <a:tblGrid>
                <a:gridCol w="503238"/>
                <a:gridCol w="792162"/>
                <a:gridCol w="865188"/>
                <a:gridCol w="1798637"/>
                <a:gridCol w="1657350"/>
                <a:gridCol w="2232025"/>
                <a:gridCol w="1079500"/>
              </a:tblGrid>
              <a:tr h="1730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CONTEXTUAL KNOWLEDGE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DEPLOYMENT OF INFORMATION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KEY FEATURES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SOURCES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REPRESENTATION / INTERPRETATION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WELL WRITTEN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1730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BAND 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E-F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Little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Limited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Few, reasons, results or changes with few comparisons or links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Some information from source(s)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Surface features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Little or unfocused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46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BAND 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D-E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Some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Some relevant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Some reasons, results or changes Identified and described, some structure, conclusions unsupported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Face value detail from source(s)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Superficial with some description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Lacks precision or succinctness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30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BAND 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B-C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Selected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Much relevant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Some understanding of reasons, results, changes, some conclusions though not substantiated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Explicit use of sources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Some evaluation of at least two sources. Either representation or interpretation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Some precision or succinctness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30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BAND 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A-B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Relevant and accurate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Generally well organised , much relevant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Reasonable understanding of significant features, interrelationships - reasoned and supported conclusions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Range of sources used to support arguments and conclusions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Satisfactory understanding with inferences made of some differences and similarities shown with reasons for why the interpretations differ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Precision or succinctness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30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BAND 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A*-A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Range of relevant and accurate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Effectively supporting answer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Good range of key features, broad context of inter relationships well reasoned and supported conclusions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Effective and rigorous evaluation of broad range of sources in context used to support conclusions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High level of inference, purpose, audience, context, medium and access to info recognised (NOP)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Precision and succinctness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137" name="Text Box 65"/>
          <p:cNvSpPr txBox="1">
            <a:spLocks noChangeArrowheads="1"/>
          </p:cNvSpPr>
          <p:nvPr/>
        </p:nvSpPr>
        <p:spPr bwMode="auto">
          <a:xfrm>
            <a:off x="107950" y="88176"/>
            <a:ext cx="8856663" cy="49244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400" b="1" u="sng" dirty="0">
                <a:latin typeface="Calibri" pitchFamily="34" charset="0"/>
              </a:rPr>
              <a:t>THE HIGHFIELD SCHOOL</a:t>
            </a:r>
            <a:r>
              <a:rPr lang="en-GB" sz="1400" b="1" dirty="0">
                <a:latin typeface="Calibri" pitchFamily="34" charset="0"/>
              </a:rPr>
              <a:t>	</a:t>
            </a:r>
            <a:r>
              <a:rPr lang="en-GB" sz="1400" b="1" dirty="0" smtClean="0">
                <a:latin typeface="Calibri" pitchFamily="34" charset="0"/>
              </a:rPr>
              <a:t>            </a:t>
            </a:r>
            <a:r>
              <a:rPr lang="en-GB" sz="1400" b="1" u="sng" dirty="0" smtClean="0">
                <a:latin typeface="Calibri" pitchFamily="34" charset="0"/>
              </a:rPr>
              <a:t>GCSE </a:t>
            </a:r>
            <a:r>
              <a:rPr lang="en-GB" sz="1400" b="1" u="sng" dirty="0">
                <a:latin typeface="Calibri" pitchFamily="34" charset="0"/>
              </a:rPr>
              <a:t>MODERN WORLD HISTORY – CONTROLLED </a:t>
            </a:r>
            <a:r>
              <a:rPr lang="en-GB" sz="1400" b="1" u="sng" dirty="0" smtClean="0">
                <a:latin typeface="Calibri" pitchFamily="34" charset="0"/>
              </a:rPr>
              <a:t>ASSESSMENT PRACTICE QUESTION</a:t>
            </a:r>
            <a:endParaRPr lang="en-GB" sz="1400" b="1" u="sng" dirty="0">
              <a:latin typeface="Calibri" pitchFamily="34" charset="0"/>
            </a:endParaRPr>
          </a:p>
          <a:p>
            <a:pPr algn="ctr"/>
            <a:r>
              <a:rPr lang="en-GB" sz="1200" i="1" dirty="0" smtClean="0"/>
              <a:t>What was the most important cause of the Cold War?</a:t>
            </a:r>
            <a:r>
              <a:rPr lang="en-GB" sz="1100" i="1" dirty="0" smtClean="0"/>
              <a:t> </a:t>
            </a:r>
          </a:p>
        </p:txBody>
      </p:sp>
      <p:grpSp>
        <p:nvGrpSpPr>
          <p:cNvPr id="2" name="Group 66"/>
          <p:cNvGrpSpPr>
            <a:grpSpLocks/>
          </p:cNvGrpSpPr>
          <p:nvPr/>
        </p:nvGrpSpPr>
        <p:grpSpPr bwMode="auto">
          <a:xfrm>
            <a:off x="5580112" y="1268760"/>
            <a:ext cx="2520950" cy="2159000"/>
            <a:chOff x="3379" y="709"/>
            <a:chExt cx="1950" cy="1632"/>
          </a:xfrm>
        </p:grpSpPr>
        <p:sp>
          <p:nvSpPr>
            <p:cNvPr id="3139" name="AutoShape 67"/>
            <p:cNvSpPr>
              <a:spLocks noChangeArrowheads="1"/>
            </p:cNvSpPr>
            <p:nvPr/>
          </p:nvSpPr>
          <p:spPr bwMode="auto">
            <a:xfrm>
              <a:off x="3379" y="709"/>
              <a:ext cx="1950" cy="1632"/>
            </a:xfrm>
            <a:prstGeom prst="hexagon">
              <a:avLst>
                <a:gd name="adj" fmla="val 29871"/>
                <a:gd name="vf" fmla="val 115470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3140" name="AutoShape 68"/>
            <p:cNvSpPr>
              <a:spLocks noChangeArrowheads="1"/>
            </p:cNvSpPr>
            <p:nvPr/>
          </p:nvSpPr>
          <p:spPr bwMode="auto">
            <a:xfrm>
              <a:off x="3570" y="861"/>
              <a:ext cx="1568" cy="1328"/>
            </a:xfrm>
            <a:prstGeom prst="hexagon">
              <a:avLst>
                <a:gd name="adj" fmla="val 29518"/>
                <a:gd name="vf" fmla="val 115470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3141" name="Line 69"/>
            <p:cNvSpPr>
              <a:spLocks noChangeShapeType="1"/>
            </p:cNvSpPr>
            <p:nvPr/>
          </p:nvSpPr>
          <p:spPr bwMode="auto">
            <a:xfrm flipV="1">
              <a:off x="3876" y="709"/>
              <a:ext cx="956" cy="16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GB"/>
            </a:p>
          </p:txBody>
        </p:sp>
        <p:sp>
          <p:nvSpPr>
            <p:cNvPr id="3142" name="Line 70"/>
            <p:cNvSpPr>
              <a:spLocks noChangeShapeType="1"/>
            </p:cNvSpPr>
            <p:nvPr/>
          </p:nvSpPr>
          <p:spPr bwMode="auto">
            <a:xfrm flipH="1" flipV="1">
              <a:off x="3876" y="709"/>
              <a:ext cx="956" cy="16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GB"/>
            </a:p>
          </p:txBody>
        </p:sp>
        <p:sp>
          <p:nvSpPr>
            <p:cNvPr id="3143" name="Line 71"/>
            <p:cNvSpPr>
              <a:spLocks noChangeShapeType="1"/>
            </p:cNvSpPr>
            <p:nvPr/>
          </p:nvSpPr>
          <p:spPr bwMode="auto">
            <a:xfrm>
              <a:off x="3379" y="1525"/>
              <a:ext cx="195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GB"/>
            </a:p>
          </p:txBody>
        </p:sp>
        <p:sp>
          <p:nvSpPr>
            <p:cNvPr id="3144" name="AutoShape 72"/>
            <p:cNvSpPr>
              <a:spLocks noChangeArrowheads="1"/>
            </p:cNvSpPr>
            <p:nvPr/>
          </p:nvSpPr>
          <p:spPr bwMode="auto">
            <a:xfrm>
              <a:off x="3761" y="1051"/>
              <a:ext cx="1185" cy="949"/>
            </a:xfrm>
            <a:prstGeom prst="hexagon">
              <a:avLst>
                <a:gd name="adj" fmla="val 31217"/>
                <a:gd name="vf" fmla="val 115470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3145" name="AutoShape 73"/>
            <p:cNvSpPr>
              <a:spLocks noChangeArrowheads="1"/>
            </p:cNvSpPr>
            <p:nvPr/>
          </p:nvSpPr>
          <p:spPr bwMode="auto">
            <a:xfrm>
              <a:off x="3952" y="1203"/>
              <a:ext cx="803" cy="644"/>
            </a:xfrm>
            <a:prstGeom prst="hexagon">
              <a:avLst>
                <a:gd name="adj" fmla="val 31172"/>
                <a:gd name="vf" fmla="val 115470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3146" name="AutoShape 74"/>
            <p:cNvSpPr>
              <a:spLocks noChangeArrowheads="1"/>
            </p:cNvSpPr>
            <p:nvPr/>
          </p:nvSpPr>
          <p:spPr bwMode="auto">
            <a:xfrm>
              <a:off x="4144" y="1355"/>
              <a:ext cx="420" cy="341"/>
            </a:xfrm>
            <a:prstGeom prst="hexagon">
              <a:avLst>
                <a:gd name="adj" fmla="val 30792"/>
                <a:gd name="vf" fmla="val 115470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</p:grpSp>
      <p:sp>
        <p:nvSpPr>
          <p:cNvPr id="3147" name="WordArt 75"/>
          <p:cNvSpPr>
            <a:spLocks noChangeArrowheads="1" noChangeShapeType="1" noTextEdit="1"/>
          </p:cNvSpPr>
          <p:nvPr/>
        </p:nvSpPr>
        <p:spPr bwMode="auto">
          <a:xfrm>
            <a:off x="6300837" y="835373"/>
            <a:ext cx="1079500" cy="3603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GB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C0C0"/>
                </a:solidFill>
                <a:latin typeface="Arial Narrow"/>
              </a:rPr>
              <a:t>Contextual</a:t>
            </a:r>
          </a:p>
          <a:p>
            <a:pPr algn="ctr"/>
            <a:r>
              <a:rPr lang="en-GB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C0C0"/>
                </a:solidFill>
                <a:latin typeface="Arial Narrow"/>
              </a:rPr>
              <a:t>Knowledge</a:t>
            </a:r>
          </a:p>
        </p:txBody>
      </p:sp>
      <p:sp>
        <p:nvSpPr>
          <p:cNvPr id="3148" name="WordArt 76"/>
          <p:cNvSpPr>
            <a:spLocks noChangeArrowheads="1" noChangeShapeType="1" noTextEdit="1"/>
          </p:cNvSpPr>
          <p:nvPr/>
        </p:nvSpPr>
        <p:spPr bwMode="auto">
          <a:xfrm rot="3564402">
            <a:off x="7489080" y="1447354"/>
            <a:ext cx="1008063" cy="358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GB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C0C0"/>
                </a:solidFill>
                <a:latin typeface="Arial Narrow"/>
              </a:rPr>
              <a:t>Deployment</a:t>
            </a:r>
          </a:p>
          <a:p>
            <a:pPr algn="ctr"/>
            <a:r>
              <a:rPr lang="en-GB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C0C0"/>
                </a:solidFill>
                <a:latin typeface="Arial Narrow"/>
              </a:rPr>
              <a:t> of information</a:t>
            </a:r>
          </a:p>
        </p:txBody>
      </p:sp>
      <p:sp>
        <p:nvSpPr>
          <p:cNvPr id="3149" name="WordArt 77"/>
          <p:cNvSpPr>
            <a:spLocks noChangeArrowheads="1" noChangeShapeType="1" noTextEdit="1"/>
          </p:cNvSpPr>
          <p:nvPr/>
        </p:nvSpPr>
        <p:spPr bwMode="auto">
          <a:xfrm rot="-3546069">
            <a:off x="7454155" y="2852292"/>
            <a:ext cx="935037" cy="215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GB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C0C0"/>
                </a:solidFill>
                <a:latin typeface="Arial Narrow"/>
              </a:rPr>
              <a:t>Key Features</a:t>
            </a:r>
          </a:p>
        </p:txBody>
      </p:sp>
      <p:sp>
        <p:nvSpPr>
          <p:cNvPr id="3150" name="WordArt 78"/>
          <p:cNvSpPr>
            <a:spLocks noChangeArrowheads="1" noChangeShapeType="1" noTextEdit="1"/>
          </p:cNvSpPr>
          <p:nvPr/>
        </p:nvSpPr>
        <p:spPr bwMode="auto">
          <a:xfrm>
            <a:off x="6443712" y="3499198"/>
            <a:ext cx="790575" cy="1444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GB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C0C0"/>
                </a:solidFill>
                <a:latin typeface="Arial Narrow"/>
              </a:rPr>
              <a:t>Sources</a:t>
            </a:r>
          </a:p>
        </p:txBody>
      </p:sp>
      <p:sp>
        <p:nvSpPr>
          <p:cNvPr id="3151" name="WordArt 79"/>
          <p:cNvSpPr>
            <a:spLocks noChangeArrowheads="1" noChangeShapeType="1" noTextEdit="1"/>
          </p:cNvSpPr>
          <p:nvPr/>
        </p:nvSpPr>
        <p:spPr bwMode="auto">
          <a:xfrm rot="3564402">
            <a:off x="5112593" y="2814191"/>
            <a:ext cx="1079500" cy="4333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GB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C0C0"/>
                </a:solidFill>
                <a:latin typeface="Arial Narrow"/>
              </a:rPr>
              <a:t>Representation</a:t>
            </a:r>
          </a:p>
          <a:p>
            <a:pPr algn="ctr"/>
            <a:r>
              <a:rPr lang="en-GB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C0C0"/>
                </a:solidFill>
                <a:latin typeface="Arial Narrow"/>
              </a:rPr>
              <a:t>Interpretation</a:t>
            </a:r>
          </a:p>
        </p:txBody>
      </p:sp>
      <p:sp>
        <p:nvSpPr>
          <p:cNvPr id="3152" name="WordArt 80"/>
          <p:cNvSpPr>
            <a:spLocks noChangeArrowheads="1" noChangeShapeType="1" noTextEdit="1"/>
          </p:cNvSpPr>
          <p:nvPr/>
        </p:nvSpPr>
        <p:spPr bwMode="auto">
          <a:xfrm rot="-3545337">
            <a:off x="5332462" y="1460847"/>
            <a:ext cx="704850" cy="352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GB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C0C0"/>
                </a:solidFill>
                <a:latin typeface="Arial Narrow"/>
              </a:rPr>
              <a:t>Well</a:t>
            </a:r>
          </a:p>
          <a:p>
            <a:pPr algn="ctr"/>
            <a:r>
              <a:rPr lang="en-GB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C0C0"/>
                </a:solidFill>
                <a:latin typeface="Arial Narrow"/>
              </a:rPr>
              <a:t>Written</a:t>
            </a:r>
          </a:p>
        </p:txBody>
      </p:sp>
      <p:cxnSp>
        <p:nvCxnSpPr>
          <p:cNvPr id="21" name="Straight Connector 20"/>
          <p:cNvCxnSpPr/>
          <p:nvPr/>
        </p:nvCxnSpPr>
        <p:spPr>
          <a:xfrm>
            <a:off x="251520" y="1412776"/>
            <a:ext cx="439248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251520" y="2491308"/>
            <a:ext cx="439248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251520" y="3571428"/>
            <a:ext cx="439248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734</Words>
  <Application>Microsoft Office PowerPoint</Application>
  <PresentationFormat>On-screen Show (4:3)</PresentationFormat>
  <Paragraphs>220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Slide 1</vt:lpstr>
      <vt:lpstr>Slide 2</vt:lpstr>
      <vt:lpstr>Slide 3</vt:lpstr>
      <vt:lpstr>Slide 4</vt:lpstr>
      <vt:lpstr>Slide 5</vt:lpstr>
    </vt:vector>
  </TitlesOfParts>
  <Company>RM plc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grt2</dc:creator>
  <cp:lastModifiedBy>grt2</cp:lastModifiedBy>
  <cp:revision>4</cp:revision>
  <dcterms:created xsi:type="dcterms:W3CDTF">2013-02-21T12:47:20Z</dcterms:created>
  <dcterms:modified xsi:type="dcterms:W3CDTF">2013-02-21T13:31:41Z</dcterms:modified>
</cp:coreProperties>
</file>